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5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76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1.png" ContentType="image/png"/>
  <Override PartName="/ppt/media/image18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59.png" ContentType="image/png"/>
  <Override PartName="/ppt/media/image58.png" ContentType="image/png"/>
  <Override PartName="/ppt/media/image23.png" ContentType="image/png"/>
  <Override PartName="/ppt/media/image75.png" ContentType="image/png"/>
  <Override PartName="/ppt/media/image63.png" ContentType="image/png"/>
  <Override PartName="/ppt/media/image74.png" ContentType="image/png"/>
  <Override PartName="/ppt/media/image73.png" ContentType="image/png"/>
  <Override PartName="/ppt/media/image24.png" ContentType="image/png"/>
  <Override PartName="/ppt/media/image61.png" ContentType="image/png"/>
  <Override PartName="/ppt/media/image35.png" ContentType="image/png"/>
  <Override PartName="/ppt/media/image17.png" ContentType="image/png"/>
  <Override PartName="/ppt/media/image5.png" ContentType="image/png"/>
  <Override PartName="/ppt/media/image72.png" ContentType="image/png"/>
  <Override PartName="/ppt/media/image6.jpeg" ContentType="image/jpeg"/>
  <Override PartName="/ppt/media/image71.png" ContentType="image/png"/>
  <Override PartName="/ppt/media/image29.png" ContentType="image/png"/>
  <Override PartName="/ppt/media/image69.jpeg" ContentType="image/jpeg"/>
  <Override PartName="/ppt/media/image70.png" ContentType="image/png"/>
  <Override PartName="/ppt/media/image28.png" ContentType="image/png"/>
  <Override PartName="/ppt/media/image68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5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62.jpeg" ContentType="image/jpe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11.png" ContentType="image/png"/>
  <Override PartName="/ppt/media/image4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07F69A1-08F2-42EC-8C9F-17DDB7C58220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920" cy="3079800"/>
          </a:xfrm>
          <a:prstGeom prst="rect">
            <a:avLst/>
          </a:prstGeom>
        </p:spPr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920" cy="3593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3884760" y="8685360"/>
            <a:ext cx="296532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5706657-A8F4-4CDB-B36C-F44A2FD9D09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920" cy="3079800"/>
          </a:xfrm>
          <a:prstGeom prst="rect">
            <a:avLst/>
          </a:prstGeom>
        </p:spPr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920" cy="3593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3884760" y="8685360"/>
            <a:ext cx="296532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39BB087-12B3-494F-B2AE-9423A4943E8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920" cy="3079800"/>
          </a:xfrm>
          <a:prstGeom prst="rect">
            <a:avLst/>
          </a:prstGeom>
        </p:spPr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920" cy="3593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10" name="CustomShape 3"/>
          <p:cNvSpPr/>
          <p:nvPr/>
        </p:nvSpPr>
        <p:spPr>
          <a:xfrm>
            <a:off x="3884760" y="8685360"/>
            <a:ext cx="296532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7FB22FF-E1F6-42FF-B6DC-187D000A1D1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920" cy="3079800"/>
          </a:xfrm>
          <a:prstGeom prst="rect">
            <a:avLst/>
          </a:prstGeom>
        </p:spPr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920" cy="3593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3884760" y="8685360"/>
            <a:ext cx="296532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99196F8-FA66-4673-9865-8D9FF7DCBB4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github.com/er-ssmohanty/ibm_daas_capstone/blob/main/current_notebooks/lab_jupyter_launch_site_location.ipynb" TargetMode="External"/><Relationship Id="rId3" Type="http://schemas.openxmlformats.org/officeDocument/2006/relationships/hyperlink" Target="https://github.com/er-ssmohanty/ibm_daas_capstone/blob/main/final_notebooks/lab_jupyter_launch_site_location.ipynb" TargetMode="External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github.com/er-ssmohanty/ibm_daas_capstone/blob/main/final_notebooks/SpaceX_Machine_Learning_Prediction_Part_5.ipynb" TargetMode="External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8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hyperlink" Target="https://github.com/er-ssmohanty/ibm_daas_capstone/blob/main/final_notebooks/SpaceX_Machine_Learning_Prediction_Part_5.ipynb" TargetMode="External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9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888480" y="4568760"/>
            <a:ext cx="25081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51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097720" cy="6228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00BDD97-10C5-4032-8BB9-56D9DC8D788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770040" y="1825560"/>
            <a:ext cx="896904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dummy variables from categorical variables and</a:t>
            </a:r>
            <a:endParaRPr b="0" lang="en-IN" sz="22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remove the original categorical columns</a:t>
            </a:r>
            <a:endParaRPr b="0" lang="en-IN" sz="22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540000" y="180000"/>
            <a:ext cx="10967760" cy="11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324800"/>
            <a:ext cx="1255320" cy="4705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2880000" y="1324800"/>
            <a:ext cx="1975320" cy="4705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5580000" y="1324800"/>
            <a:ext cx="2695320" cy="4705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9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7"/>
          <p:cNvSpPr/>
          <p:nvPr/>
        </p:nvSpPr>
        <p:spPr>
          <a:xfrm>
            <a:off x="5220000" y="2340000"/>
            <a:ext cx="3775320" cy="5353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2" name="CustomShape 8"/>
          <p:cNvSpPr/>
          <p:nvPr/>
        </p:nvSpPr>
        <p:spPr>
          <a:xfrm>
            <a:off x="5220000" y="3420000"/>
            <a:ext cx="3775320" cy="5353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3" name="CustomShape 9"/>
          <p:cNvSpPr/>
          <p:nvPr/>
        </p:nvSpPr>
        <p:spPr>
          <a:xfrm>
            <a:off x="4860000" y="4320000"/>
            <a:ext cx="4315320" cy="5353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Replace the categorical variables with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their dummy counterparts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4" name="CustomShape 10"/>
          <p:cNvSpPr/>
          <p:nvPr/>
        </p:nvSpPr>
        <p:spPr>
          <a:xfrm>
            <a:off x="1440000" y="4860000"/>
            <a:ext cx="2875320" cy="5353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5" name="CustomShape 11"/>
          <p:cNvSpPr/>
          <p:nvPr/>
        </p:nvSpPr>
        <p:spPr>
          <a:xfrm>
            <a:off x="1803600" y="5940000"/>
            <a:ext cx="1615320" cy="5353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6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15"/>
          <p:cNvSpPr/>
          <p:nvPr/>
        </p:nvSpPr>
        <p:spPr>
          <a:xfrm flipH="1">
            <a:off x="3960000" y="46764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16"/>
          <p:cNvSpPr/>
          <p:nvPr/>
        </p:nvSpPr>
        <p:spPr>
          <a:xfrm flipH="1">
            <a:off x="2700000" y="540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A1D3FC4-4071-4B50-8C7E-637721C49F5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CC54006-512B-403B-8708-FE613F2DBE8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770040" y="180648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0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0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0A66190-17F3-41AE-81AF-4627A55681E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720000" y="1874880"/>
            <a:ext cx="1050912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circles and markers on all launch sites on the world map using the coordinates of launch-sites.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For each launches in the data frame,then we, added a folium.Marker to marker cluster and we distinguished the mission success of launch records by using </a:t>
            </a:r>
            <a:r>
              <a:rPr b="0" lang="en-US" sz="1800" spc="-1" strike="noStrike">
                <a:solidFill>
                  <a:srgbClr val="158466"/>
                </a:solidFill>
                <a:latin typeface="Abadi"/>
                <a:ea typeface="DejaVu Sans"/>
              </a:rPr>
              <a:t>green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markers for </a:t>
            </a:r>
            <a:r>
              <a:rPr b="0" lang="en-US" sz="1800" spc="-1" strike="noStrike">
                <a:solidFill>
                  <a:srgbClr val="158466"/>
                </a:solidFill>
                <a:latin typeface="Abadi"/>
                <a:ea typeface="DejaVu Sans"/>
              </a:rPr>
              <a:t>successful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mission outcomes and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red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ones for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failed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Then we marked down a point on the closest coastline using ‘MousePosition’ and calculated the distance between the coastline point and the launch site.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badi"/>
                <a:ea typeface="DejaVu Sans"/>
              </a:rPr>
              <a:t>After obtaining its coordinate, create a folium.Marker to show the distance and then we drew a PolyLine between a launch site to the selected coastline point.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</a:t>
            </a: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to the notebook containing the codes and result of interactive map with folium.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E2E84C6-225D-4B98-ACA7-CEC476163C6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CF468C5-3DCC-42FE-84B8-3D93A088B7D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8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Scikit-Learn library was used to create ML classifier models for this capstone.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the previously wrangled version of data(cleaned and feature engineered) to train our models.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Then we use a standard scaler to normalize all the variables and their values.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To avoiding over-fitting we first split the data to test and train data with random state of 2 and the test to train ratio of 0.2.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K-nearest neighbor, decision tree, support vector machine and logistic regression models in this predictive analysis.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created grid searches for each model to find best parameters for them.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train data to train the models and test data to get the accuracy which was the performance metric.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Upon testing we found that all the 4 models performed equally well when using the particular test set and sets of parameters.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6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the link to my notebook in my project capstone repository in Github containing  ML codes and results and texts.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Flowchart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1260000" y="1620000"/>
            <a:ext cx="719280" cy="5392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2700000" y="1620000"/>
            <a:ext cx="2699280" cy="53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libraries and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wrangled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9" name="CustomShape 4"/>
          <p:cNvSpPr/>
          <p:nvPr/>
        </p:nvSpPr>
        <p:spPr>
          <a:xfrm>
            <a:off x="2880000" y="3600000"/>
            <a:ext cx="2339280" cy="35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 Train Split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0" name="CustomShape 5"/>
          <p:cNvSpPr/>
          <p:nvPr/>
        </p:nvSpPr>
        <p:spPr>
          <a:xfrm>
            <a:off x="2880000" y="4500000"/>
            <a:ext cx="2339280" cy="35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Initiate model objects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1" name="CustomShape 6"/>
          <p:cNvSpPr/>
          <p:nvPr/>
        </p:nvSpPr>
        <p:spPr>
          <a:xfrm>
            <a:off x="2340000" y="5220000"/>
            <a:ext cx="3599280" cy="71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dictionaries of possible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parameters of all the models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gridsearch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2" name="CustomShape 7"/>
          <p:cNvSpPr/>
          <p:nvPr/>
        </p:nvSpPr>
        <p:spPr>
          <a:xfrm>
            <a:off x="7200000" y="1440000"/>
            <a:ext cx="3419280" cy="71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Initiate gridsearch objects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each models as estimators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paramter dictionaries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3" name="CustomShape 8"/>
          <p:cNvSpPr/>
          <p:nvPr/>
        </p:nvSpPr>
        <p:spPr>
          <a:xfrm>
            <a:off x="2700000" y="2520000"/>
            <a:ext cx="2699280" cy="53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Normalize features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Standardscaler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4" name="Line 9"/>
          <p:cNvSpPr/>
          <p:nvPr/>
        </p:nvSpPr>
        <p:spPr>
          <a:xfrm>
            <a:off x="1980000" y="198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Line 10"/>
          <p:cNvSpPr/>
          <p:nvPr/>
        </p:nvSpPr>
        <p:spPr>
          <a:xfrm>
            <a:off x="3960000" y="216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Line 11"/>
          <p:cNvSpPr/>
          <p:nvPr/>
        </p:nvSpPr>
        <p:spPr>
          <a:xfrm>
            <a:off x="3960000" y="30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Line 12"/>
          <p:cNvSpPr/>
          <p:nvPr/>
        </p:nvSpPr>
        <p:spPr>
          <a:xfrm>
            <a:off x="3960000" y="39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13"/>
          <p:cNvSpPr/>
          <p:nvPr/>
        </p:nvSpPr>
        <p:spPr>
          <a:xfrm>
            <a:off x="3960000" y="48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Line 14"/>
          <p:cNvSpPr/>
          <p:nvPr/>
        </p:nvSpPr>
        <p:spPr>
          <a:xfrm flipV="1">
            <a:off x="5940000" y="1980000"/>
            <a:ext cx="1260000" cy="360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15"/>
          <p:cNvSpPr/>
          <p:nvPr/>
        </p:nvSpPr>
        <p:spPr>
          <a:xfrm>
            <a:off x="7380000" y="2700000"/>
            <a:ext cx="3059280" cy="35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 the data using train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1" name="CustomShape 16"/>
          <p:cNvSpPr/>
          <p:nvPr/>
        </p:nvSpPr>
        <p:spPr>
          <a:xfrm>
            <a:off x="7380000" y="3420000"/>
            <a:ext cx="3059280" cy="71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 the data using test data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measure the performance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“score” method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2" name="CustomShape 17"/>
          <p:cNvSpPr/>
          <p:nvPr/>
        </p:nvSpPr>
        <p:spPr>
          <a:xfrm>
            <a:off x="7380000" y="4500000"/>
            <a:ext cx="3059280" cy="71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confusion matrices of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Each models and bargraph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compare model scores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3" name="CustomShape 18"/>
          <p:cNvSpPr/>
          <p:nvPr/>
        </p:nvSpPr>
        <p:spPr>
          <a:xfrm>
            <a:off x="7920000" y="5760000"/>
            <a:ext cx="1619280" cy="35928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4" name="Line 19"/>
          <p:cNvSpPr/>
          <p:nvPr/>
        </p:nvSpPr>
        <p:spPr>
          <a:xfrm>
            <a:off x="8820000" y="21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Line 20"/>
          <p:cNvSpPr/>
          <p:nvPr/>
        </p:nvSpPr>
        <p:spPr>
          <a:xfrm>
            <a:off x="8820000" y="306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Line 21"/>
          <p:cNvSpPr/>
          <p:nvPr/>
        </p:nvSpPr>
        <p:spPr>
          <a:xfrm>
            <a:off x="8820000" y="414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22"/>
          <p:cNvSpPr/>
          <p:nvPr/>
        </p:nvSpPr>
        <p:spPr>
          <a:xfrm flipH="1">
            <a:off x="8820000" y="522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840960" y="1807200"/>
            <a:ext cx="7062120" cy="16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7E8F000-66F7-488C-9A8F-4A13147650E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D6B9D2C5-26E4-4E9E-ACD8-D9304EC5302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958680" y="2113200"/>
            <a:ext cx="5160600" cy="331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05F6C0E-F28A-43AB-91E6-9554AF395E4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865080" y="2057400"/>
            <a:ext cx="3925800" cy="38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2160000" y="1260000"/>
            <a:ext cx="7196760" cy="41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609120" y="1811160"/>
            <a:ext cx="5351040" cy="3560400"/>
          </a:xfrm>
          <a:prstGeom prst="rect">
            <a:avLst/>
          </a:prstGeom>
          <a:ln w="0">
            <a:noFill/>
          </a:ln>
        </p:spPr>
      </p:pic>
      <p:sp>
        <p:nvSpPr>
          <p:cNvPr id="469" name="CustomShape 2"/>
          <p:cNvSpPr/>
          <p:nvPr/>
        </p:nvSpPr>
        <p:spPr>
          <a:xfrm>
            <a:off x="6231960" y="1604520"/>
            <a:ext cx="5351040" cy="39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shows the relationship between flight number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DejaVu Sans"/>
              </a:rPr>
              <a:t>successful missions are orange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failed missions are blue in colour.</a:t>
            </a:r>
            <a:endParaRPr b="0" lang="en-IN" sz="18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horizontal axis shows the flight number.</a:t>
            </a:r>
            <a:endParaRPr b="0" lang="en-IN" sz="18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894A53E-F776-4937-9E74-276C611D762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8456760" cy="485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1"/>
          <a:stretch/>
        </p:blipFill>
        <p:spPr>
          <a:xfrm>
            <a:off x="540000" y="1604520"/>
            <a:ext cx="5396760" cy="4332240"/>
          </a:xfrm>
          <a:prstGeom prst="rect">
            <a:avLst/>
          </a:prstGeom>
          <a:ln w="0">
            <a:noFill/>
          </a:ln>
        </p:spPr>
      </p:pic>
      <p:sp>
        <p:nvSpPr>
          <p:cNvPr id="475" name="CustomShape 2"/>
          <p:cNvSpPr/>
          <p:nvPr/>
        </p:nvSpPr>
        <p:spPr>
          <a:xfrm>
            <a:off x="6232320" y="1604520"/>
            <a:ext cx="5351040" cy="39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This scatter plot shows the relationship between payload mass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successful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orange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in colour and datapoints of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failed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 blue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in colour.</a:t>
            </a:r>
            <a:endParaRPr b="0" lang="en-IN" sz="18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horizontal axis shows the payload mass(in KG).</a:t>
            </a:r>
            <a:endParaRPr b="0" lang="en-IN" sz="1800" spc="-1" strike="noStrike"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CB1C307-030C-40AB-BB55-0C1D2759316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770040" y="2082240"/>
            <a:ext cx="3925800" cy="38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2"/>
          <a:stretch/>
        </p:blipFill>
        <p:spPr>
          <a:xfrm>
            <a:off x="1080000" y="1345680"/>
            <a:ext cx="9357120" cy="467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04A1784-0A23-4112-9071-F7B0593368E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770040" y="2082240"/>
            <a:ext cx="3925800" cy="38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4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725400" y="1604520"/>
            <a:ext cx="5119200" cy="3974400"/>
          </a:xfrm>
          <a:prstGeom prst="rect">
            <a:avLst/>
          </a:prstGeom>
          <a:ln w="0">
            <a:noFill/>
          </a:ln>
        </p:spPr>
      </p:pic>
      <p:sp>
        <p:nvSpPr>
          <p:cNvPr id="485" name="CustomShape 5"/>
          <p:cNvSpPr/>
          <p:nvPr/>
        </p:nvSpPr>
        <p:spPr>
          <a:xfrm>
            <a:off x="6231960" y="1604520"/>
            <a:ext cx="5351400" cy="39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column chart shows the average success rate of space missions launched to different types of orbits.</a:t>
            </a:r>
            <a:endParaRPr b="0" lang="en-IN" sz="1800" spc="-1" strike="noStrike"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Those orbital targets are Sun Synchronous Orbit, Polar Orbit,  International Space Station, (High/Low/Middle/Very-Low) Earth Orbit, Geostationary  Orbit, Geostationary Transfer Orbit and First Lagrangian Point(ESA L1).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AB95890-71FC-4BBA-B599-241C77C3951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770040" y="2069640"/>
            <a:ext cx="3925800" cy="38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9" name="" descr=""/>
          <p:cNvPicPr/>
          <p:nvPr/>
        </p:nvPicPr>
        <p:blipFill>
          <a:blip r:embed="rId2"/>
          <a:stretch/>
        </p:blipFill>
        <p:spPr>
          <a:xfrm>
            <a:off x="1080000" y="1800000"/>
            <a:ext cx="5158440" cy="3539520"/>
          </a:xfrm>
          <a:prstGeom prst="rect">
            <a:avLst/>
          </a:prstGeom>
          <a:ln w="0">
            <a:noFill/>
          </a:ln>
        </p:spPr>
      </p:pic>
      <p:sp>
        <p:nvSpPr>
          <p:cNvPr id="490" name="CustomShape 4"/>
          <p:cNvSpPr/>
          <p:nvPr/>
        </p:nvSpPr>
        <p:spPr>
          <a:xfrm>
            <a:off x="6480000" y="1800000"/>
            <a:ext cx="4677120" cy="18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flight number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9B7DD59-591B-4631-9258-A48BF516A88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770040" y="2057400"/>
            <a:ext cx="3925800" cy="38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2"/>
          <a:stretch/>
        </p:blipFill>
        <p:spPr>
          <a:xfrm>
            <a:off x="770040" y="1857600"/>
            <a:ext cx="5149080" cy="3539520"/>
          </a:xfrm>
          <a:prstGeom prst="rect">
            <a:avLst/>
          </a:prstGeom>
          <a:ln w="0">
            <a:noFill/>
          </a:ln>
        </p:spPr>
      </p:pic>
      <p:sp>
        <p:nvSpPr>
          <p:cNvPr id="495" name="CustomShape 4"/>
          <p:cNvSpPr/>
          <p:nvPr/>
        </p:nvSpPr>
        <p:spPr>
          <a:xfrm>
            <a:off x="6300000" y="1800000"/>
            <a:ext cx="4857120" cy="443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pay load mass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payload mass given here in the horizontal axis is in the unit of Killogram.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missions with heavier payloads are more likely to be successfull.</a:t>
            </a:r>
            <a:endParaRPr b="0" lang="en-IN" sz="18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case of lighter payloads, 1</a:t>
            </a:r>
            <a:r>
              <a:rPr b="0" lang="en-IN" sz="1800" spc="-1" strike="noStrike" baseline="14000000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Lagrangian point, Sun Synchronous Orbit and High Earth Orbit mission are more likely be successful.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B481976-8609-42C0-A58C-67A8479309D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770040" y="2069640"/>
            <a:ext cx="3925800" cy="38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900000" y="1688760"/>
            <a:ext cx="4663080" cy="3463200"/>
          </a:xfrm>
          <a:prstGeom prst="rect">
            <a:avLst/>
          </a:prstGeom>
          <a:ln w="0">
            <a:noFill/>
          </a:ln>
        </p:spPr>
      </p:pic>
      <p:sp>
        <p:nvSpPr>
          <p:cNvPr id="500" name="CustomShape 4"/>
          <p:cNvSpPr/>
          <p:nvPr/>
        </p:nvSpPr>
        <p:spPr>
          <a:xfrm>
            <a:off x="6120000" y="1620000"/>
            <a:ext cx="5037120" cy="187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graph shows the average success rate of different orbital destinations over the year.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a positive trend here where space launches are more likely to be successful in each successive year than the previous one in all orbit types.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E62DC01-55FA-42FA-83E8-95F38721ED0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2"/>
          <a:stretch/>
        </p:blipFill>
        <p:spPr>
          <a:xfrm>
            <a:off x="1457640" y="2355840"/>
            <a:ext cx="3939840" cy="2501640"/>
          </a:xfrm>
          <a:prstGeom prst="rect">
            <a:avLst/>
          </a:prstGeom>
          <a:ln w="0">
            <a:noFill/>
          </a:ln>
        </p:spPr>
      </p:pic>
      <p:sp>
        <p:nvSpPr>
          <p:cNvPr id="505" name="CustomShape 4"/>
          <p:cNvSpPr/>
          <p:nvPr/>
        </p:nvSpPr>
        <p:spPr>
          <a:xfrm>
            <a:off x="6300000" y="1825560"/>
            <a:ext cx="485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query seeks the names of the unique launch sites in the space mission.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And we can see the 4 sites as result.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28A4D0FB-B292-4B2D-84D3-455EA102E61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959040" y="2684880"/>
            <a:ext cx="4011480" cy="10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8770290-11D5-4F0E-831E-6B2981B7BD5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2"/>
          <a:stretch/>
        </p:blipFill>
        <p:spPr>
          <a:xfrm>
            <a:off x="828360" y="1440000"/>
            <a:ext cx="9969120" cy="3209400"/>
          </a:xfrm>
          <a:prstGeom prst="rect">
            <a:avLst/>
          </a:prstGeom>
          <a:ln w="0">
            <a:noFill/>
          </a:ln>
        </p:spPr>
      </p:pic>
      <p:sp>
        <p:nvSpPr>
          <p:cNvPr id="510" name="CustomShape 4"/>
          <p:cNvSpPr/>
          <p:nvPr/>
        </p:nvSpPr>
        <p:spPr>
          <a:xfrm>
            <a:off x="900000" y="4860000"/>
            <a:ext cx="1007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query seeks 5 records where launch sites begin with the string 'CCA' and we can see the result above.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A5E0E6B-BC71-40B3-BB64-D7BADB95F98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2"/>
          <a:stretch/>
        </p:blipFill>
        <p:spPr>
          <a:xfrm>
            <a:off x="900000" y="1980000"/>
            <a:ext cx="4204440" cy="3057480"/>
          </a:xfrm>
          <a:prstGeom prst="rect">
            <a:avLst/>
          </a:prstGeom>
          <a:ln w="0">
            <a:noFill/>
          </a:ln>
        </p:spPr>
      </p:pic>
      <p:sp>
        <p:nvSpPr>
          <p:cNvPr id="515" name="CustomShape 4"/>
          <p:cNvSpPr/>
          <p:nvPr/>
        </p:nvSpPr>
        <p:spPr>
          <a:xfrm>
            <a:off x="6120000" y="1800000"/>
            <a:ext cx="449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query resulted in the total payload mass carried by boosters launched by NASA (CRS).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80E8FCC-824C-4B39-90C5-87DC20051CA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2"/>
          <a:stretch/>
        </p:blipFill>
        <p:spPr>
          <a:xfrm>
            <a:off x="900000" y="2700000"/>
            <a:ext cx="3920760" cy="1825560"/>
          </a:xfrm>
          <a:prstGeom prst="rect">
            <a:avLst/>
          </a:prstGeom>
          <a:ln w="0">
            <a:noFill/>
          </a:ln>
        </p:spPr>
      </p:pic>
      <p:sp>
        <p:nvSpPr>
          <p:cNvPr id="520" name="CustomShape 4"/>
          <p:cNvSpPr/>
          <p:nvPr/>
        </p:nvSpPr>
        <p:spPr>
          <a:xfrm>
            <a:off x="6300000" y="2700000"/>
            <a:ext cx="395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SQL query showed the average payload mass carried by booster version F9 v1.1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D13E63E-2C6D-47C5-941A-6F1380D1DCA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22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24" name="" descr=""/>
          <p:cNvPicPr/>
          <p:nvPr/>
        </p:nvPicPr>
        <p:blipFill>
          <a:blip r:embed="rId2"/>
          <a:stretch/>
        </p:blipFill>
        <p:spPr>
          <a:xfrm>
            <a:off x="1107360" y="2520000"/>
            <a:ext cx="3930120" cy="1892160"/>
          </a:xfrm>
          <a:prstGeom prst="rect">
            <a:avLst/>
          </a:prstGeom>
          <a:ln w="0">
            <a:noFill/>
          </a:ln>
        </p:spPr>
      </p:pic>
      <p:sp>
        <p:nvSpPr>
          <p:cNvPr id="525" name="CustomShape 4"/>
          <p:cNvSpPr/>
          <p:nvPr/>
        </p:nvSpPr>
        <p:spPr>
          <a:xfrm>
            <a:off x="6300000" y="2520000"/>
            <a:ext cx="413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query got us date when the first successful landing outcome in ground pad was acheived.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0447534-E0C3-4FE4-B231-4C878953A8A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2"/>
          <a:stretch/>
        </p:blipFill>
        <p:spPr>
          <a:xfrm>
            <a:off x="1980000" y="1389240"/>
            <a:ext cx="7016040" cy="2568240"/>
          </a:xfrm>
          <a:prstGeom prst="rect">
            <a:avLst/>
          </a:prstGeom>
          <a:ln w="0">
            <a:noFill/>
          </a:ln>
        </p:spPr>
      </p:pic>
      <p:sp>
        <p:nvSpPr>
          <p:cNvPr id="530" name="CustomShape 4"/>
          <p:cNvSpPr/>
          <p:nvPr/>
        </p:nvSpPr>
        <p:spPr>
          <a:xfrm>
            <a:off x="1260000" y="4320000"/>
            <a:ext cx="93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postgres query listed the names of the boosters which have success in drone ship and have payload mass greater than 4000 but less than 6000.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B5BE16A-76C7-4A5B-A3E9-EBC28C6CCE9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2"/>
          <a:stretch/>
        </p:blipFill>
        <p:spPr>
          <a:xfrm>
            <a:off x="1116720" y="2160000"/>
            <a:ext cx="3920760" cy="2587320"/>
          </a:xfrm>
          <a:prstGeom prst="rect">
            <a:avLst/>
          </a:prstGeom>
          <a:ln w="0">
            <a:noFill/>
          </a:ln>
        </p:spPr>
      </p:pic>
      <p:sp>
        <p:nvSpPr>
          <p:cNvPr id="535" name="CustomShape 4"/>
          <p:cNvSpPr/>
          <p:nvPr/>
        </p:nvSpPr>
        <p:spPr>
          <a:xfrm>
            <a:off x="5760000" y="2880000"/>
            <a:ext cx="48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sql query showed the total value counts of each mission outcomes.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0A78E47-FF85-4FE2-801A-C10EBA2A020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5625360" cy="4568400"/>
          </a:xfrm>
          <a:prstGeom prst="rect">
            <a:avLst/>
          </a:prstGeom>
          <a:ln w="0">
            <a:noFill/>
          </a:ln>
        </p:spPr>
      </p:pic>
      <p:sp>
        <p:nvSpPr>
          <p:cNvPr id="540" name="CustomShape 4"/>
          <p:cNvSpPr/>
          <p:nvPr/>
        </p:nvSpPr>
        <p:spPr>
          <a:xfrm>
            <a:off x="7380000" y="2160000"/>
            <a:ext cx="35996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query provides us the list of the booster_versions which have carried the maximum payload mass.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EF9268-BC8A-46BD-9E23-6758511D1A7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44" name="" descr=""/>
          <p:cNvPicPr/>
          <p:nvPr/>
        </p:nvPicPr>
        <p:blipFill>
          <a:blip r:embed="rId2"/>
          <a:stretch/>
        </p:blipFill>
        <p:spPr>
          <a:xfrm>
            <a:off x="1800000" y="1440000"/>
            <a:ext cx="6949440" cy="2149200"/>
          </a:xfrm>
          <a:prstGeom prst="rect">
            <a:avLst/>
          </a:prstGeom>
          <a:ln w="0">
            <a:noFill/>
          </a:ln>
        </p:spPr>
      </p:pic>
      <p:sp>
        <p:nvSpPr>
          <p:cNvPr id="545" name="CustomShape 4"/>
          <p:cNvSpPr/>
          <p:nvPr/>
        </p:nvSpPr>
        <p:spPr>
          <a:xfrm>
            <a:off x="1620000" y="4320000"/>
            <a:ext cx="809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query lists the failed landing_outcomes in drone ship, their booster versions, and launch site names for in year 2015.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4C49570-222B-4687-84B9-63B6D8BB8D7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4825440" cy="3930120"/>
          </a:xfrm>
          <a:prstGeom prst="rect">
            <a:avLst/>
          </a:prstGeom>
          <a:ln w="0">
            <a:noFill/>
          </a:ln>
        </p:spPr>
      </p:pic>
      <p:sp>
        <p:nvSpPr>
          <p:cNvPr id="550" name="CustomShape 4"/>
          <p:cNvSpPr/>
          <p:nvPr/>
        </p:nvSpPr>
        <p:spPr>
          <a:xfrm>
            <a:off x="6300000" y="1620000"/>
            <a:ext cx="43196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This query ranks the count of landing outcomes between the date 2010-06-04 and 2017-03-20, in descending order.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036DF0AA-FC39-494F-8537-1CCDB2A3262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828000" y="538560"/>
            <a:ext cx="105235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958680" y="2521440"/>
            <a:ext cx="5654520" cy="18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12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212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F68F024-704B-49ED-916E-11EA6061E35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Sites of SpaceX(on Folium Map)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55" name="" descr=""/>
          <p:cNvPicPr/>
          <p:nvPr/>
        </p:nvPicPr>
        <p:blipFill>
          <a:blip r:embed="rId2"/>
          <a:stretch/>
        </p:blipFill>
        <p:spPr>
          <a:xfrm>
            <a:off x="720000" y="1260000"/>
            <a:ext cx="9180000" cy="4140000"/>
          </a:xfrm>
          <a:prstGeom prst="rect">
            <a:avLst/>
          </a:prstGeom>
          <a:ln w="0">
            <a:noFill/>
          </a:ln>
        </p:spPr>
      </p:pic>
      <p:sp>
        <p:nvSpPr>
          <p:cNvPr id="556" name="TextShape 4"/>
          <p:cNvSpPr txBox="1"/>
          <p:nvPr/>
        </p:nvSpPr>
        <p:spPr>
          <a:xfrm>
            <a:off x="770040" y="5400000"/>
            <a:ext cx="9849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folium map marks all launch sites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D45E1F1-9D4C-41B5-8C67-AE1C6952C7B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2"/>
          <a:stretch/>
        </p:blipFill>
        <p:spPr>
          <a:xfrm>
            <a:off x="540000" y="1132560"/>
            <a:ext cx="9000000" cy="5037840"/>
          </a:xfrm>
          <a:prstGeom prst="rect">
            <a:avLst/>
          </a:prstGeom>
          <a:ln w="0">
            <a:noFill/>
          </a:ln>
        </p:spPr>
      </p:pic>
      <p:sp>
        <p:nvSpPr>
          <p:cNvPr id="561" name="TextShape 4"/>
          <p:cNvSpPr txBox="1"/>
          <p:nvPr/>
        </p:nvSpPr>
        <p:spPr>
          <a:xfrm>
            <a:off x="9720000" y="1081080"/>
            <a:ext cx="1620000" cy="148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400" spc="-1" strike="noStrike">
                <a:latin typeface="Arial"/>
              </a:rPr>
              <a:t>It shows the successful launches in green and failed launches in Red for CCAFB SLC-40 site.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2BA2583-1E48-4FFA-A218-AC28F41854F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63" name="CustomShape 2"/>
          <p:cNvSpPr/>
          <p:nvPr/>
        </p:nvSpPr>
        <p:spPr>
          <a:xfrm>
            <a:off x="770040" y="1690560"/>
            <a:ext cx="8591400" cy="43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2"/>
          <a:stretch/>
        </p:blipFill>
        <p:spPr>
          <a:xfrm>
            <a:off x="720000" y="1215000"/>
            <a:ext cx="7560000" cy="4905000"/>
          </a:xfrm>
          <a:prstGeom prst="rect">
            <a:avLst/>
          </a:prstGeom>
          <a:ln w="0">
            <a:noFill/>
          </a:ln>
        </p:spPr>
      </p:pic>
      <p:sp>
        <p:nvSpPr>
          <p:cNvPr id="566" name="TextShape 4"/>
          <p:cNvSpPr txBox="1"/>
          <p:nvPr/>
        </p:nvSpPr>
        <p:spPr>
          <a:xfrm>
            <a:off x="8460000" y="2340000"/>
            <a:ext cx="306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folium map calulates the distance between  launch site AFSLC-40 to its </a:t>
            </a:r>
            <a:endParaRPr b="0" lang="en-IN" sz="1800" spc="-1" strike="noStrike">
              <a:latin typeface="Arial"/>
            </a:endParaRPr>
          </a:p>
          <a:p>
            <a:r>
              <a:rPr b="0" lang="en-IN" sz="1800" spc="-1" strike="noStrike">
                <a:latin typeface="Arial"/>
              </a:rPr>
              <a:t>nearest coastline point.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30F3229-6BB9-4EF0-A8E6-A456161603A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770040" y="1825560"/>
            <a:ext cx="973908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2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rate of different launch sites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71" name="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7017840" cy="436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2831224-1BBA-4FB4-8D28-DE1984B70F3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734040" y="1825560"/>
            <a:ext cx="1054512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with the highest success rate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75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6283800" cy="4637160"/>
          </a:xfrm>
          <a:prstGeom prst="rect">
            <a:avLst/>
          </a:prstGeom>
          <a:ln w="0">
            <a:noFill/>
          </a:ln>
        </p:spPr>
      </p:pic>
      <p:sp>
        <p:nvSpPr>
          <p:cNvPr id="576" name="CustomShape 4"/>
          <p:cNvSpPr/>
          <p:nvPr/>
        </p:nvSpPr>
        <p:spPr>
          <a:xfrm>
            <a:off x="7185960" y="1440000"/>
            <a:ext cx="415188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502D1D3-D8FB-4A15-B49B-C759FCFB564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770040" y="1825560"/>
            <a:ext cx="1040832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 Launch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Outcome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2"/>
          <a:stretch/>
        </p:blipFill>
        <p:spPr>
          <a:xfrm>
            <a:off x="1620000" y="1224000"/>
            <a:ext cx="9489600" cy="3813840"/>
          </a:xfrm>
          <a:prstGeom prst="rect">
            <a:avLst/>
          </a:prstGeom>
          <a:ln w="0">
            <a:noFill/>
          </a:ln>
        </p:spPr>
      </p:pic>
      <p:sp>
        <p:nvSpPr>
          <p:cNvPr id="581" name="CustomShape 4"/>
          <p:cNvSpPr/>
          <p:nvPr/>
        </p:nvSpPr>
        <p:spPr>
          <a:xfrm>
            <a:off x="1440000" y="5400000"/>
            <a:ext cx="917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here that ‘FT’  booster version category has higher success rate.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C822416-FEE0-4436-B772-AE590984239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84" name="CustomShape 2"/>
          <p:cNvSpPr/>
          <p:nvPr/>
        </p:nvSpPr>
        <p:spPr>
          <a:xfrm>
            <a:off x="770040" y="2082240"/>
            <a:ext cx="5319360" cy="38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2"/>
          <a:stretch/>
        </p:blipFill>
        <p:spPr>
          <a:xfrm>
            <a:off x="900000" y="1031760"/>
            <a:ext cx="6941520" cy="4855680"/>
          </a:xfrm>
          <a:prstGeom prst="rect">
            <a:avLst/>
          </a:prstGeom>
          <a:ln w="0">
            <a:noFill/>
          </a:ln>
        </p:spPr>
      </p:pic>
      <p:sp>
        <p:nvSpPr>
          <p:cNvPr id="587" name="CustomShape 4"/>
          <p:cNvSpPr/>
          <p:nvPr/>
        </p:nvSpPr>
        <p:spPr>
          <a:xfrm>
            <a:off x="7920000" y="1260000"/>
            <a:ext cx="377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we can see, all the </a:t>
            </a:r>
            <a:r>
              <a:rPr b="0" lang="en-IN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rial"/>
                <a:ea typeface="DejaVu Sans"/>
                <a:hlinkClick r:id="rId3"/>
              </a:rPr>
              <a:t>models</a:t>
            </a:r>
            <a:r>
              <a:rPr b="0" lang="en-IN" sz="1800" spc="-1" strike="noStrike">
                <a:solidFill>
                  <a:srgbClr val="0563c1"/>
                </a:solidFill>
                <a:highlight>
                  <a:srgbClr val="ffffff"/>
                </a:highlight>
                <a:latin typeface="Arial"/>
                <a:ea typeface="DejaVu Sans"/>
              </a:rPr>
              <a:t> perform equally well on test sets.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A1D3323-C963-4583-B439-90702CBB8E0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770040" y="2057400"/>
            <a:ext cx="9471600" cy="38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2"/>
          <a:stretch/>
        </p:blipFill>
        <p:spPr>
          <a:xfrm>
            <a:off x="1071360" y="1620000"/>
            <a:ext cx="4866840" cy="3775320"/>
          </a:xfrm>
          <a:prstGeom prst="rect">
            <a:avLst/>
          </a:prstGeom>
          <a:ln w="0">
            <a:noFill/>
          </a:ln>
        </p:spPr>
      </p:pic>
      <p:sp>
        <p:nvSpPr>
          <p:cNvPr id="592" name="CustomShape 4"/>
          <p:cNvSpPr/>
          <p:nvPr/>
        </p:nvSpPr>
        <p:spPr>
          <a:xfrm>
            <a:off x="6660000" y="1800000"/>
            <a:ext cx="44982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the confusion matrix of KNN model as well as of others too since all of them performed equally upon being given the testset.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9448920" y="6356520"/>
            <a:ext cx="273672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2A73403-FCF8-41CB-9293-A63A55B59D9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83132A4-35F1-421C-B369-67736AA1E11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94" name="CustomShape 2"/>
          <p:cNvSpPr/>
          <p:nvPr/>
        </p:nvSpPr>
        <p:spPr>
          <a:xfrm>
            <a:off x="770040" y="1874880"/>
            <a:ext cx="589752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95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79197DE-E978-4C53-96BC-6EBB9A26D2C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50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770040" y="1859400"/>
            <a:ext cx="1050912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C41EFE7-86AD-4D28-AB19-9EC25FAE6A1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770040" y="1580760"/>
            <a:ext cx="10098360" cy="52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21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21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21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21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21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21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21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21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21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750C292-0026-44CA-9CF6-36B1A9A210D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770040" y="1825560"/>
            <a:ext cx="10509120" cy="43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</a:t>
            </a:r>
            <a:r>
              <a:rPr b="0" lang="en-US" sz="2200" spc="-1" strike="noStrike">
                <a:solidFill>
                  <a:srgbClr val="e6e905"/>
                </a:solidFill>
                <a:latin typeface="Abadi"/>
                <a:ea typeface="DejaVu Sans"/>
              </a:rPr>
              <a:t>SpaceX API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10368F6-EC54-4849-B979-D9FAAC54EEE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820800" y="1800360"/>
            <a:ext cx="4633920" cy="42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5910120" y="1792440"/>
            <a:ext cx="5454360" cy="42004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73" name="CustomShape 5"/>
          <p:cNvSpPr/>
          <p:nvPr/>
        </p:nvSpPr>
        <p:spPr>
          <a:xfrm>
            <a:off x="5940000" y="1800000"/>
            <a:ext cx="1434240" cy="3542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4" name="CustomShape 6"/>
          <p:cNvSpPr/>
          <p:nvPr/>
        </p:nvSpPr>
        <p:spPr>
          <a:xfrm>
            <a:off x="8280000" y="1972440"/>
            <a:ext cx="2694240" cy="5418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5" name="CustomShape 7"/>
          <p:cNvSpPr/>
          <p:nvPr/>
        </p:nvSpPr>
        <p:spPr>
          <a:xfrm>
            <a:off x="6120000" y="3060000"/>
            <a:ext cx="3054240" cy="7142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6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0"/>
          <p:cNvSpPr/>
          <p:nvPr/>
        </p:nvSpPr>
        <p:spPr>
          <a:xfrm>
            <a:off x="7740000" y="3960000"/>
            <a:ext cx="3414240" cy="7142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79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2"/>
          <p:cNvSpPr/>
          <p:nvPr/>
        </p:nvSpPr>
        <p:spPr>
          <a:xfrm>
            <a:off x="6143400" y="4860000"/>
            <a:ext cx="4470840" cy="3542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1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4"/>
          <p:cNvSpPr/>
          <p:nvPr/>
        </p:nvSpPr>
        <p:spPr>
          <a:xfrm>
            <a:off x="7560000" y="5580000"/>
            <a:ext cx="1794240" cy="3542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3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8714880" y="6025680"/>
            <a:ext cx="2736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A0F9D5A-CDB7-4CDA-996C-B4D428ADC9F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922320" y="1792440"/>
            <a:ext cx="3925800" cy="38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21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770040" y="53856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4"/>
          <p:cNvSpPr/>
          <p:nvPr/>
        </p:nvSpPr>
        <p:spPr>
          <a:xfrm>
            <a:off x="922320" y="691200"/>
            <a:ext cx="1050912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5910120" y="1792440"/>
            <a:ext cx="5454360" cy="42004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89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7"/>
          <p:cNvSpPr/>
          <p:nvPr/>
        </p:nvSpPr>
        <p:spPr>
          <a:xfrm>
            <a:off x="5910120" y="1792440"/>
            <a:ext cx="5454360" cy="42004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1" name="CustomShape 8"/>
          <p:cNvSpPr/>
          <p:nvPr/>
        </p:nvSpPr>
        <p:spPr>
          <a:xfrm>
            <a:off x="5940000" y="1800000"/>
            <a:ext cx="1434240" cy="3542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2" name="CustomShape 9"/>
          <p:cNvSpPr/>
          <p:nvPr/>
        </p:nvSpPr>
        <p:spPr>
          <a:xfrm>
            <a:off x="8280000" y="1972440"/>
            <a:ext cx="2694240" cy="5418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3" name="CustomShape 10"/>
          <p:cNvSpPr/>
          <p:nvPr/>
        </p:nvSpPr>
        <p:spPr>
          <a:xfrm>
            <a:off x="6120000" y="3060720"/>
            <a:ext cx="3054240" cy="7142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4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2"/>
          <p:cNvSpPr/>
          <p:nvPr/>
        </p:nvSpPr>
        <p:spPr>
          <a:xfrm>
            <a:off x="7740000" y="3960720"/>
            <a:ext cx="3414240" cy="7142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6" name="CustomShape 13"/>
          <p:cNvSpPr/>
          <p:nvPr/>
        </p:nvSpPr>
        <p:spPr>
          <a:xfrm>
            <a:off x="6143400" y="4860000"/>
            <a:ext cx="3031560" cy="8949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7" name="CustomShape 14"/>
          <p:cNvSpPr/>
          <p:nvPr/>
        </p:nvSpPr>
        <p:spPr>
          <a:xfrm>
            <a:off x="9540000" y="5400000"/>
            <a:ext cx="1464480" cy="3542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8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2022-02-01T13:47:20Z</dcterms:modified>
  <cp:revision>269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